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68" r:id="rId4"/>
  </p:sldMasterIdLst>
  <p:notesMasterIdLst>
    <p:notesMasterId r:id="rId34"/>
  </p:notesMasterIdLst>
  <p:handoutMasterIdLst>
    <p:handoutMasterId r:id="rId35"/>
  </p:handoutMasterIdLst>
  <p:sldIdLst>
    <p:sldId id="256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8" r:id="rId19"/>
    <p:sldId id="280" r:id="rId20"/>
    <p:sldId id="284" r:id="rId21"/>
    <p:sldId id="283" r:id="rId22"/>
    <p:sldId id="285" r:id="rId23"/>
    <p:sldId id="286" r:id="rId24"/>
    <p:sldId id="288" r:id="rId25"/>
    <p:sldId id="287" r:id="rId26"/>
    <p:sldId id="289" r:id="rId27"/>
    <p:sldId id="260" r:id="rId28"/>
    <p:sldId id="290" r:id="rId29"/>
    <p:sldId id="291" r:id="rId30"/>
    <p:sldId id="292" r:id="rId31"/>
    <p:sldId id="293" r:id="rId32"/>
    <p:sldId id="294" r:id="rId33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05" autoAdjust="0"/>
  </p:normalViewPr>
  <p:slideViewPr>
    <p:cSldViewPr snapToGrid="0">
      <p:cViewPr varScale="1">
        <p:scale>
          <a:sx n="70" d="100"/>
          <a:sy n="70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400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66C66A4-3E9A-4D48-AE19-59B11A0216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0055A39-7BD8-4CB2-9E4E-D5F38D84B2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511ECE-97D8-44F9-9C7A-DB1AC630DFAC}" type="datetime1">
              <a:rPr lang="ru-RU" smtClean="0"/>
              <a:t>23.03.2023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CAEB401-D353-45E5-8280-0606CCCBED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07E761-7F7A-4D2C-8944-3B49A5CD8D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53B4-0D05-421F-85D3-F311BA4EB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8588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EEBA56-40D1-4E05-9DDD-CA1A1A679143}" type="datetime1">
              <a:rPr lang="ru-RU" smtClean="0"/>
              <a:pPr/>
              <a:t>23.03.2023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C41A3B-8407-4A4E-B5A6-988BD64132E7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89824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41A3B-8407-4A4E-B5A6-988BD64132E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171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41A3B-8407-4A4E-B5A6-988BD64132E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900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 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Прямоугольник 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Прямоугольник 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Прямоугольник 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Группа 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Прямая соединительная линия 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 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20" name="Дата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C25A7E61-1BBB-461A-A3DA-7941C5BB961C}" type="datetime1">
              <a:rPr lang="ru-RU" noProof="0" smtClean="0"/>
              <a:t>23.03.2023</a:t>
            </a:fld>
            <a:endParaRPr lang="ru-RU" noProof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2AF586D1-CCD2-4008-B9DD-08178F9B3587}" type="datetime1">
              <a:rPr lang="ru-RU" noProof="0" smtClean="0"/>
              <a:t>23.03.2023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147CB108-4600-494C-A02C-F32CCD9AC1AE}" type="datetime1">
              <a:rPr lang="ru-RU" noProof="0" smtClean="0"/>
              <a:t>23.03.2023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 sz="1800"/>
            </a:lvl1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AF4C9AFD-A4DD-4E73-ADEE-77437DA12583}" type="datetime1">
              <a:rPr lang="ru-RU" noProof="0" smtClean="0"/>
              <a:t>23.03.2023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 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Прямоугольник 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Прямоугольник 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Прямоугольник 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Группа 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Прямая соединительная линия 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rtlCol="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583C615E-E95A-475E-BF17-8B9F578A04B6}" type="datetime1">
              <a:rPr lang="ru-RU" noProof="0" smtClean="0"/>
              <a:t>23.03.2023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 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A6B86C46-81F7-4E08-B84F-71E86E76A374}" type="datetime1">
              <a:rPr lang="ru-RU" noProof="0" smtClean="0"/>
              <a:t>23.03.2023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6AE373B3-AD72-488C-8D65-CC2A0D855714}" type="datetime1">
              <a:rPr lang="ru-RU" noProof="0" smtClean="0"/>
              <a:t>23.03.2023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0D816314-F397-49E9-A8ED-29B429DE8B7F}" type="datetime1">
              <a:rPr lang="ru-RU" noProof="0" smtClean="0"/>
              <a:t>23.03.2023</a:t>
            </a:fld>
            <a:endParaRPr lang="ru-RU" noProof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BAA3BCF6-1B5D-48B1-BC5F-09A4104978DD}" type="datetime1">
              <a:rPr lang="ru-RU" noProof="0" smtClean="0"/>
              <a:t>23.03.2023</a:t>
            </a:fld>
            <a:endParaRPr lang="ru-RU" noProof="0"/>
          </a:p>
        </p:txBody>
      </p:sp>
      <p:sp>
        <p:nvSpPr>
          <p:cNvPr id="3" name="Нижний колонтитул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 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Прямоугольник 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Прямоугольник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9E48EAD-D381-4DD0-8557-975059B0D05D}" type="datetime1">
              <a:rPr lang="ru-RU" noProof="0" smtClean="0"/>
              <a:t>23.03.2023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 rtlCol="0"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1" name="Прямоугольник 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 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Прямоугольник 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rtlCol="0"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16365492-6A5A-4444-B9B9-CCA334E4126D}" type="datetime1">
              <a:rPr lang="ru-RU" noProof="0" smtClean="0"/>
              <a:t>23.03.2023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Прямоугольник 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pPr rtl="0"/>
            <a:fld id="{E93472D9-7988-48D2-AF06-25BECD8DE9FF}" type="datetime1">
              <a:rPr lang="ru-RU" noProof="0" smtClean="0"/>
              <a:t>23.03.2023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b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gif"/><Relationship Id="rId4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away.php?to=https%3A%2F%2Fvc.ru%2Fu%2F1185930-moovert-way-to-usa%2F522591-nesuraznye-i-smeshnye-zakony-ssha&amp;cc_key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ishki-net.turbopages.org/fishki.net/s/photo/3385926-50-smeshnyh-i-strannyh-zakonov-ssha.html" TargetMode="External"/><Relationship Id="rId4" Type="http://schemas.openxmlformats.org/officeDocument/2006/relationships/hyperlink" Target="https://vk.com/away.php?to=https%3A%2F%2Fenglex.ru%2Ffunny-laws-of-the-usa%2F&amp;cc_key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cbir_id=1016365%2F3lge1-e9gZ11yGHIrETKLg5898&amp;pos=0&amp;rpt=imageview&amp;img_url=http%3A%2F%2Fsomanyhorses.ru%2Fwp-content%2Fimages%2Fnews%2Favto-novosti%2F2020%2F9%2Fv-rossii-slepoy-na-oba-glaza-muzhchina-poluchil-voditelskie-prava%2F5f608b1003895_sle-4.jpg&amp;from=tabbar&amp;cbir_page=similar&amp;url=https%3A%2F%2Favatars.mds.yandex.net%2Fget-images-cbir%2F1016365%2F3lge1-e9gZ11yGHIrETKLg5898%2Forig" TargetMode="External"/><Relationship Id="rId2" Type="http://schemas.openxmlformats.org/officeDocument/2006/relationships/hyperlink" Target="https://yandex.ru/images/search?cbir_id=8277247%2F_OnyM_v_oUOH4uushmuY9Q5953&amp;pos=0&amp;rpt=imageview&amp;img_url=http%3A%2F%2Fpoznavaemoe.ru%2Fupload%2Fiblock%2F410%2Fzapret-na-srezanie-birok-s-matrasov-i-drugie-duratskie-amerikanskie-zakony.jpg&amp;from=tabbar&amp;cbir_page=similar&amp;url=https%3A%2F%2Favatars.mds.yandex.net%2Fget-images-cbir%2F8277247%2F_OnyM_v_oUOH4uushmuY9Q5953%2Fori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andex.ru/images/search?cbir_id=9181281%2FH8ilvWkVrc2t7uZIyksX5Q6077&amp;pos=0&amp;rpt=imageview&amp;img_url=http%3A%2F%2Fpofoto.club%2Fuploads%2Fposts%2F2022-08%2F1660837749_37-pofoto-club-p-severnii-rozovii-flamingo-43.jpg&amp;from=tabbar&amp;cbir_page=similar&amp;url=https%3A%2F%2Favatars.mds.yandex.net%2Fget-images-cbir%2F9181281%2FH8ilvWkVrc2t7uZIyksX5Q6077%2Forig" TargetMode="External"/><Relationship Id="rId5" Type="http://schemas.openxmlformats.org/officeDocument/2006/relationships/hyperlink" Target="https://yandex.ru/images/search?cbir_id=1687564%2FCODEGWdYQZ6WiYdUIM01jA6027&amp;pos=0&amp;rpt=imageview&amp;img_url=http%3A%2F%2Ffikiwiki.com%2Fuploads%2Fposts%2F2022-02%2F1644918478_35-fikiwiki-com-p-kartinki-mi-protiv-alkogolya-38.jpg&amp;from=tabbar&amp;cbir_page=similar&amp;url=https%3A%2F%2Favatars.mds.yandex.net%2Fget-images-cbir%2F1687564%2FCODEGWdYQZ6WiYdUIM01jA6027%2Forig" TargetMode="External"/><Relationship Id="rId4" Type="http://schemas.openxmlformats.org/officeDocument/2006/relationships/hyperlink" Target="https://yandex.ru/images/search?cbir_id=9581251%2FcI7tNmmM2BWtZ_Fo4RQVkA5996&amp;pos=0&amp;rpt=imageview&amp;img_url=http%3A%2F%2Fkadara.ru%2Fwp-content%2Fuploads%2F2023%2F01%2F1-11.webp&amp;from=tabbar&amp;cbir_page=similar&amp;url=https%3A%2F%2Favatars.mds.yandex.net%2Fget-images-cbir%2F9581251%2FcI7tNmmM2BWtZ_Fo4RQVkA5996%2Fori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cbir_id=9655963%2FqyqGUKut7vTRaNrMzjuIIA6126&amp;pos=6&amp;rpt=imageview&amp;img_url=http%3A%2F%2Fmylnaya-opera.ru%2F5724-cart_default%2Fforma-3d-kamasutra-iv.jpg&amp;from=tabbar&amp;cbir_page=similar&amp;url=https%3A%2F%2Favatars.mds.yandex.net%2Fget-images-cbir%2F9655963%2FqyqGUKut7vTRaNrMzjuIIA6126%2Forig" TargetMode="External"/><Relationship Id="rId7" Type="http://schemas.openxmlformats.org/officeDocument/2006/relationships/hyperlink" Target="https://yandex.ru/images/search?url=https%3A%2F%2Favatars.mds.yandex.net%2Fget-images-cbir%2F9626370%2Fyu_OTTKJbbj3QTjlXn4sjA6344%2Forig&amp;cbir_id=9626370%2Fyu_OTTKJbbj3QTjlXn4sjA6344&amp;rpt=imageview&amp;cbir_page=similar&amp;from=tabbar&amp;pos=0&amp;img_url=http%3A%2F%2Ftelegram.im%2Fimg%2Fbitime_kiev" TargetMode="External"/><Relationship Id="rId2" Type="http://schemas.openxmlformats.org/officeDocument/2006/relationships/hyperlink" Target="https://yandex.ru/images/search?cbir_id=8821558%2Fu9hUv7R30NqqWxDlzght1w6099&amp;pos=0&amp;rpt=imageview&amp;img_url=http%3A%2F%2Feventus-stroy.ru%2Fwp-content%2Fgallery%2Fd181d0b0d0bbd0bed0bd-d0bad180d0b0d181d0bed182d18b-d0bcd0bed0b6d0b0d0b9d181d0bad0bed0b5-d188d0bed181d181d0b5-71%2F005.jpg&amp;from=tabbar&amp;cbir_page=similar&amp;url=https%3A%2F%2Favatars.mds.yandex.net%2Fget-images-cbir%2F8821558%2Fu9hUv7R30NqqWxDlzght1w6099%2Fori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andex.ru/images/search?url=https%3A%2F%2Favatars.mds.yandex.net%2Fget-images-cbir%2F1879261%2F09TQ_eOIeyOaQZ88cW3NfQ6315%2Forig&amp;cbir_id=1879261%2F09TQ_eOIeyOaQZ88cW3NfQ6315&amp;rpt=imageview&amp;cbir_page=similar&amp;from=tabbar&amp;pos=0&amp;img_url=http%3A%2F%2Frichardtulloch.files.wordpress.com%2F2011%2F09%2Fno-kissing-sign.jpg" TargetMode="External"/><Relationship Id="rId5" Type="http://schemas.openxmlformats.org/officeDocument/2006/relationships/hyperlink" Target="https://yandex.ru/images/search?url=https%3A%2F%2Favatars.mds.yandex.net%2Fget-images-cbir%2F8270106%2FWpRxqwrLrctvUPnBrPQEuA6245%2Forig&amp;cbir_id=8270106%2FWpRxqwrLrctvUPnBrPQEuA6245&amp;rpt=imageview&amp;cbir_page=similar&amp;from=tabbar&amp;pos=0&amp;img_url=http%3A%2F%2Fcdn.gigi.click%2Fdata%2Fupload%2FUID728242_1614857737_80.jpg" TargetMode="External"/><Relationship Id="rId4" Type="http://schemas.openxmlformats.org/officeDocument/2006/relationships/hyperlink" Target="https://yandex.ru/images/search?cbir_id=9282074%2Fug22HVhe-wbCZLstLS0tdg6172&amp;pos=0&amp;rpt=imageview&amp;img_url=http%3A%2F%2Fbiscaynedentalcenter.com%2Fwp-content%2Fuploads%2F2021%2F11%2Fdepositphotos_9289501_l-1-1536x1024.jpg&amp;from=tabbar&amp;cbir_page=similar&amp;url=https%3A%2F%2Favatars.mds.yandex.net%2Fget-images-cbir%2F9282074%2Fug22HVhe-wbCZLstLS0tdg6172%2Fori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rpt=imageview&amp;url=https%3A%2F%2Favatars.mds.yandex.net%2Fget-images-cbir%2F9069614%2Fgju0mDRJmRIo_1RYKNyJmw6474%2Forig&amp;cbir_id=9069614%2Fgju0mDRJmRIo_1RYKNyJmw6474&amp;source-serpid=gUE_sO3s0FGamf8vEOQixA&amp;cbir_page=similar&amp;from=tabbar&amp;pos=33&amp;img_url=http%3A%2F%2Fi1.imgiz.com%2Frshots%2F7546%2Fsaskin-tavus-kusu-halkin-arasin-da_7546392-00_1280x720.jpg" TargetMode="External"/><Relationship Id="rId2" Type="http://schemas.openxmlformats.org/officeDocument/2006/relationships/hyperlink" Target="https://yandex.ru/images/search?url=https%3A%2F%2Favatars.mds.yandex.net%2Fget-images-cbir%2F1974051%2F0iyX3RNQnfTYV2nfkZJgYw6370%2Forig&amp;cbir_id=1974051%2F0iyX3RNQnfTYV2nfkZJgYw6370&amp;rpt=imageview&amp;cbir_page=similar&amp;from=tabbar&amp;pos=0&amp;img_url=http%3A%2F%2Fcspsid-pechatniki.ru%2F800%2F600%2Fhttps%2Fedinstvennaya.ua%2Fstorage%2Fshares%2Fuploads%2Ffiles%2Fshutterstock_583394326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andex.ru/images/search?rpt=imageview&amp;url=https%3A%2F%2Favatars.mds.yandex.net%2Fget-images-cbir%2F964020%2Fth8F71w9DSSsvACRmnSwJw6581%2Forig&amp;cbir_id=964020%2Fth8F71w9DSSsvACRmnSwJw6581&amp;source-serpid=gUE_sO3s0FGamf8vEOQixA&amp;cbir_page=similar&amp;from=tabbar&amp;pos=0&amp;img_url=http%3A%2F%2Fpaintingvalley.com%2Fimages%2Funited-states-painting-23.jpg" TargetMode="External"/><Relationship Id="rId5" Type="http://schemas.openxmlformats.org/officeDocument/2006/relationships/hyperlink" Target="https://yandex.ru/images/search?rpt=imageview&amp;url=https%3A%2F%2Favatars.mds.yandex.net%2Fget-images-cbir%2F9112074%2FH4SetRmRpgvPwMM2fRK2OA6552%2Forig&amp;cbir_id=9112074%2FH4SetRmRpgvPwMM2fRK2OA6552&amp;source-serpid=gUE_sO3s0FGamf8vEOQixA&amp;cbir_page=similar&amp;from=tabbar&amp;pos=0&amp;img_url=http%3A%2F%2Fkc.lipetskddo.ru%2Fsites%2Fdefault%2Ffiles%2Fljki.jpg" TargetMode="External"/><Relationship Id="rId4" Type="http://schemas.openxmlformats.org/officeDocument/2006/relationships/hyperlink" Target="https://yandex.ru/images/search?rpt=imageview&amp;url=https%3A%2F%2Favatars.mds.yandex.net%2Fget-images-cbir%2F9099069%2FmuyMSkwSILaCcWx0bKDq9g6523%2Forig&amp;cbir_id=9099069%2FmuyMSkwSILaCcWx0bKDq9g6523&amp;source-serpid=gUE_sO3s0FGamf8vEOQixA&amp;cbir_page=similar&amp;from=tabbar&amp;pos=0&amp;img_url=http%3A%2F%2Fimages.fanart.tv%2Ffanart%2Fsleeping-beauty-55199ef352baa.jpg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yandex.ru/images/search?rpt=imageview&amp;url=https%3A%2F%2Favatars.mds.yandex.net%2Fget-images-cbir%2F8289055%2F6bRcc4eiJ_i8nGOzurFaiQ6608%2Forig&amp;cbir_id=8289055%2F6bRcc4eiJ_i8nGOzurFaiQ6608&amp;source-serpid=gUE_sO3s0FGamf8vEOQixA&amp;cbir_page=similar&amp;from=tabbar&amp;pos=0&amp;img_url=http%3A%2F%2Fkak2z.ru%2Fmy_img%2Fimg%2F2022%2F11%2F12%2Fd77c9.gi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3BFCDB3-13C4-4D69-848D-3F1F4D6B8F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26" name="Прямоугольник 25">
            <a:extLst>
              <a:ext uri="{FF2B5EF4-FFF2-40B4-BE49-F238E27FC236}">
                <a16:creationId xmlns:a16="http://schemas.microsoft.com/office/drawing/2014/main" id="{CC2B9599-6E7A-4DD2-B13A-B4F68A1351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28" name="Прямоугольник 27">
            <a:extLst>
              <a:ext uri="{FF2B5EF4-FFF2-40B4-BE49-F238E27FC236}">
                <a16:creationId xmlns:a16="http://schemas.microsoft.com/office/drawing/2014/main" id="{3E377648-1ED1-4112-805B-16C14CE995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30" name="Прямоугольник 29">
            <a:extLst>
              <a:ext uri="{FF2B5EF4-FFF2-40B4-BE49-F238E27FC236}">
                <a16:creationId xmlns:a16="http://schemas.microsoft.com/office/drawing/2014/main" id="{D63B59CB-289C-4850-A932-358B9E412B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98867647-07B7-4265-832F-DE0E80979A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837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516AC468-2C3D-4337-A9A2-81175F6D54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2A873262-74DB-4FD1-9625-E4616CF011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09F3D15D-CB95-47AD-87F5-9CFF84F615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0EC3D-482A-4E73-B198-E8341A0D0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9592" y="1442916"/>
            <a:ext cx="3447756" cy="3252231"/>
          </a:xfrm>
        </p:spPr>
        <p:txBody>
          <a:bodyPr rtlCol="0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unusual laws of America</a:t>
            </a:r>
            <a:endParaRPr lang="ru-RU" sz="3600" dirty="0">
              <a:solidFill>
                <a:srgbClr val="FFFFFF"/>
              </a:solidFill>
            </a:endParaRPr>
          </a:p>
        </p:txBody>
      </p: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2048EE7C-B77F-4E59-88A7-DD66337BB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69592" y="4708186"/>
            <a:ext cx="3447756" cy="1496816"/>
          </a:xfrm>
        </p:spPr>
        <p:txBody>
          <a:bodyPr rtlCol="0">
            <a:norm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Prepared:</a:t>
            </a:r>
          </a:p>
          <a:p>
            <a:r>
              <a:rPr lang="en-US" sz="1400" dirty="0">
                <a:solidFill>
                  <a:srgbClr val="FFFFFF"/>
                </a:solidFill>
              </a:rPr>
              <a:t>4th year students of group «F»</a:t>
            </a:r>
          </a:p>
          <a:p>
            <a:r>
              <a:rPr lang="en-US" sz="1400" dirty="0" err="1">
                <a:solidFill>
                  <a:srgbClr val="FFFFFF"/>
                </a:solidFill>
              </a:rPr>
              <a:t>Kovaleva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FFFFFF"/>
                </a:solidFill>
              </a:rPr>
              <a:t>A</a:t>
            </a:r>
            <a:r>
              <a:rPr lang="ru-RU" sz="1400" dirty="0" smtClean="0">
                <a:solidFill>
                  <a:srgbClr val="FFFFFF"/>
                </a:solidFill>
              </a:rPr>
              <a:t>.</a:t>
            </a:r>
            <a:r>
              <a:rPr lang="en-US" sz="1400" dirty="0" smtClean="0">
                <a:solidFill>
                  <a:srgbClr val="FFFFFF"/>
                </a:solidFill>
              </a:rPr>
              <a:t>V</a:t>
            </a:r>
            <a:r>
              <a:rPr lang="ru-RU" sz="1400" dirty="0" smtClean="0">
                <a:solidFill>
                  <a:srgbClr val="FFFFFF"/>
                </a:solidFill>
              </a:rPr>
              <a:t>.,</a:t>
            </a:r>
            <a:endParaRPr lang="ru-RU" sz="1400" dirty="0">
              <a:solidFill>
                <a:srgbClr val="FFFFFF"/>
              </a:solidFill>
            </a:endParaRPr>
          </a:p>
          <a:p>
            <a:r>
              <a:rPr lang="en-US" sz="1400" dirty="0" err="1">
                <a:solidFill>
                  <a:srgbClr val="FFFFFF"/>
                </a:solidFill>
              </a:rPr>
              <a:t>Dzhegaltsova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FFFFFF"/>
                </a:solidFill>
              </a:rPr>
              <a:t>Y</a:t>
            </a:r>
            <a:r>
              <a:rPr lang="ru-RU" sz="1400" dirty="0" smtClean="0">
                <a:solidFill>
                  <a:srgbClr val="FFFFFF"/>
                </a:solidFill>
              </a:rPr>
              <a:t>.</a:t>
            </a:r>
            <a:r>
              <a:rPr lang="en-US" sz="1400" dirty="0" smtClean="0">
                <a:solidFill>
                  <a:srgbClr val="FFFFFF"/>
                </a:solidFill>
              </a:rPr>
              <a:t>S</a:t>
            </a:r>
            <a:r>
              <a:rPr lang="ru-RU" sz="1400" dirty="0" smtClean="0">
                <a:solidFill>
                  <a:srgbClr val="FFFFFF"/>
                </a:solidFill>
              </a:rPr>
              <a:t>.</a:t>
            </a:r>
            <a:endParaRPr lang="ru-RU" sz="1400" dirty="0">
              <a:solidFill>
                <a:srgbClr val="FFFFFF"/>
              </a:solidFill>
            </a:endParaRPr>
          </a:p>
          <a:p>
            <a:r>
              <a:rPr lang="en-US" sz="1400" dirty="0">
                <a:solidFill>
                  <a:srgbClr val="FFFFFF"/>
                </a:solidFill>
              </a:rPr>
              <a:t>Teacher: </a:t>
            </a:r>
            <a:r>
              <a:rPr lang="en-US" sz="1400" dirty="0" err="1">
                <a:solidFill>
                  <a:srgbClr val="FFFFFF"/>
                </a:solidFill>
              </a:rPr>
              <a:t>Minaeva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smtClean="0">
                <a:solidFill>
                  <a:srgbClr val="FFFFFF"/>
                </a:solidFill>
              </a:rPr>
              <a:t>R</a:t>
            </a:r>
            <a:r>
              <a:rPr lang="ru-RU" sz="1400" dirty="0" smtClean="0">
                <a:solidFill>
                  <a:srgbClr val="FFFFFF"/>
                </a:solidFill>
              </a:rPr>
              <a:t>.</a:t>
            </a:r>
            <a:r>
              <a:rPr lang="en-US" sz="1400" dirty="0" smtClean="0">
                <a:solidFill>
                  <a:srgbClr val="FFFFFF"/>
                </a:solidFill>
              </a:rPr>
              <a:t>V</a:t>
            </a:r>
            <a:r>
              <a:rPr lang="ru-RU" sz="1400" dirty="0" smtClean="0">
                <a:solidFill>
                  <a:srgbClr val="FFFFFF"/>
                </a:solidFill>
              </a:rPr>
              <a:t>.</a:t>
            </a:r>
            <a:endParaRPr lang="en-US" sz="1400" dirty="0">
              <a:solidFill>
                <a:srgbClr val="FFFFFF"/>
              </a:solidFill>
            </a:endParaRPr>
          </a:p>
          <a:p>
            <a:endParaRPr lang="en-US" sz="1400" dirty="0">
              <a:solidFill>
                <a:srgbClr val="FFFFFF"/>
              </a:solidFill>
            </a:endParaRPr>
          </a:p>
          <a:p>
            <a:pPr rtl="0"/>
            <a:endParaRPr lang="ru-RU" sz="1400" dirty="0">
              <a:solidFill>
                <a:srgbClr val="FFFF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77" y="806751"/>
            <a:ext cx="6573705" cy="52444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19" y="6302569"/>
            <a:ext cx="8166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bg1"/>
                </a:solidFill>
              </a:rPr>
              <a:t>Zaraysk</a:t>
            </a:r>
            <a:endParaRPr lang="en-US" sz="1600" b="1" dirty="0">
              <a:solidFill>
                <a:schemeClr val="bg1"/>
              </a:solidFill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2023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867" y="0"/>
            <a:ext cx="12193867" cy="8771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Филиал государственного образовательного учреждения высшего образования Московской области «Государственного социально-гуманитарного университета» в г. Зарайске – Зарайский педагогический колледж</a:t>
            </a:r>
            <a:endParaRPr lang="ru-RU" sz="16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576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725" y="382338"/>
            <a:ext cx="11434550" cy="90036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	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Colorado, it is illegal to kiss a sleeping woman.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3479" y="2204576"/>
            <a:ext cx="4840110" cy="299720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Стрелка вправо 4"/>
          <p:cNvSpPr/>
          <p:nvPr/>
        </p:nvSpPr>
        <p:spPr>
          <a:xfrm>
            <a:off x="6514394" y="3471069"/>
            <a:ext cx="1320800" cy="5461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нак запрета 6"/>
          <p:cNvSpPr/>
          <p:nvPr/>
        </p:nvSpPr>
        <p:spPr>
          <a:xfrm>
            <a:off x="8636000" y="2603500"/>
            <a:ext cx="2362200" cy="2258220"/>
          </a:xfrm>
          <a:prstGeom prst="noSmoking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03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411" y="369638"/>
            <a:ext cx="11434550" cy="1001962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In Louisiana, it is illegal to make gurgling sounds in public places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10" t="2382" r="1827" b="6863"/>
          <a:stretch/>
        </p:blipFill>
        <p:spPr>
          <a:xfrm>
            <a:off x="2853163" y="1790699"/>
            <a:ext cx="6497046" cy="410263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71779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411" y="369638"/>
            <a:ext cx="11434550" cy="66759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Quiz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0501" y="1037229"/>
            <a:ext cx="11218460" cy="54181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How can I not drive a car in Alabama?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Why is it forbidden to give alcohol to moose in Alaska?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Who can't be brought to hairdressers in Arkansas?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Who allows women to wear false teeth in Vermont?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How many minutes can you kiss in Iowa?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Who has the right to pass first in California when crossing the street?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Who is forbidden to kiss in Colorado?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What sounds should not be made in public places in the state of Louisiana?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491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411" y="369638"/>
            <a:ext cx="11434550" cy="667592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Answers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0501" y="1037230"/>
            <a:ext cx="11218460" cy="54181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Barefoot and with closed eyes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Because one day a moose drank some beer from a local brewery and made a mess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Flamingos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Husband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No more than 5 minutes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Peacocks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A sleeping woman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Gurgling sounds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9482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490" y="355991"/>
            <a:ext cx="11423176" cy="776773"/>
          </a:xfrm>
        </p:spPr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Task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8490" y="2797791"/>
            <a:ext cx="11423175" cy="6005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 Russian equivalents to the following American proverbs and sayings</a:t>
            </a:r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5657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4842" y="996288"/>
            <a:ext cx="5691116" cy="5486400"/>
          </a:xfrm>
        </p:spPr>
        <p:txBody>
          <a:bodyPr>
            <a:normAutofit fontScale="92500"/>
          </a:bodyPr>
          <a:lstStyle/>
          <a:p>
            <a:pPr marL="457200" indent="-457200">
              <a:buAutoNum type="arabicPeriod"/>
            </a:pPr>
            <a:r>
              <a:rPr lang="en-US" sz="2400" dirty="0"/>
              <a:t>A little too late is much too late.</a:t>
            </a:r>
            <a:endParaRPr lang="ru-RU" sz="2400" dirty="0"/>
          </a:p>
          <a:p>
            <a:pPr marL="457200" indent="-457200">
              <a:buAutoNum type="arabicPeriod"/>
            </a:pPr>
            <a:r>
              <a:rPr lang="en-US" sz="2400" dirty="0"/>
              <a:t>If it </a:t>
            </a:r>
            <a:r>
              <a:rPr lang="en-US" sz="2400" dirty="0" err="1"/>
              <a:t>ain’t</a:t>
            </a:r>
            <a:r>
              <a:rPr lang="en-US" sz="2400" dirty="0"/>
              <a:t> broke, don’t fix it.</a:t>
            </a:r>
            <a:endParaRPr lang="ru-RU" sz="2400" dirty="0"/>
          </a:p>
          <a:p>
            <a:pPr marL="457200" indent="-457200">
              <a:buAutoNum type="arabicPeriod"/>
            </a:pPr>
            <a:r>
              <a:rPr lang="en-US" sz="2400" dirty="0"/>
              <a:t>You have to kiss a lot of toads before you find a handsome prince.</a:t>
            </a:r>
            <a:endParaRPr lang="ru-RU" sz="2400" dirty="0"/>
          </a:p>
          <a:p>
            <a:pPr marL="457200" indent="-457200">
              <a:buAutoNum type="arabicPeriod"/>
            </a:pPr>
            <a:r>
              <a:rPr lang="en-US" sz="2400" dirty="0" smtClean="0"/>
              <a:t>The </a:t>
            </a:r>
            <a:r>
              <a:rPr lang="en-US" sz="2400" dirty="0"/>
              <a:t>best things in life are free.</a:t>
            </a:r>
            <a:endParaRPr lang="ru-RU" sz="2400" dirty="0"/>
          </a:p>
          <a:p>
            <a:pPr marL="457200" indent="-457200">
              <a:buAutoNum type="arabicPeriod"/>
            </a:pPr>
            <a:r>
              <a:rPr lang="en-US" sz="2400" dirty="0"/>
              <a:t>Before borrowing money from a friend it’s best to decide which you need most.</a:t>
            </a:r>
            <a:endParaRPr lang="ru-RU" sz="2400" dirty="0"/>
          </a:p>
          <a:p>
            <a:pPr marL="457200" indent="-457200">
              <a:buAutoNum type="arabicPeriod"/>
            </a:pPr>
            <a:r>
              <a:rPr lang="en-US" sz="2400" dirty="0"/>
              <a:t>You never know what is enough unless you know what is more than enough.</a:t>
            </a:r>
            <a:endParaRPr lang="ru-RU" sz="2400" dirty="0"/>
          </a:p>
          <a:p>
            <a:pPr marL="457200" indent="-457200">
              <a:buAutoNum type="arabicPeriod"/>
            </a:pPr>
            <a:r>
              <a:rPr lang="en-US" sz="2400" dirty="0" smtClean="0"/>
              <a:t>It </a:t>
            </a:r>
            <a:r>
              <a:rPr lang="en-US" sz="2400" dirty="0"/>
              <a:t>is easier to </a:t>
            </a:r>
            <a:r>
              <a:rPr lang="en-US" sz="2400" dirty="0" err="1"/>
              <a:t>supress</a:t>
            </a:r>
            <a:r>
              <a:rPr lang="en-US" sz="2400" dirty="0"/>
              <a:t> the first desire than to satisfy all those that follow.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45958" y="850485"/>
            <a:ext cx="5791200" cy="5632201"/>
          </a:xfrm>
        </p:spPr>
        <p:txBody>
          <a:bodyPr>
            <a:normAutofit fontScale="92500"/>
          </a:bodyPr>
          <a:lstStyle/>
          <a:p>
            <a:r>
              <a:rPr lang="ru-RU" sz="2400" dirty="0"/>
              <a:t>Вы должны поцеловать много жаб, прежде чем найти красивого принца.</a:t>
            </a:r>
          </a:p>
          <a:p>
            <a:r>
              <a:rPr lang="ru-RU" sz="2400" dirty="0" smtClean="0"/>
              <a:t>Немножко </a:t>
            </a:r>
            <a:r>
              <a:rPr lang="ru-RU" sz="2400" dirty="0"/>
              <a:t>поздно – это слишком поздно.</a:t>
            </a:r>
          </a:p>
          <a:p>
            <a:r>
              <a:rPr lang="ru-RU" sz="2400" dirty="0"/>
              <a:t>Прежде чем занять у друга деньги, подумай, что тебе нужнее: друг или деньги.</a:t>
            </a:r>
          </a:p>
          <a:p>
            <a:r>
              <a:rPr lang="ru-RU" sz="2400" dirty="0"/>
              <a:t>Все лучшее в жизни бесплатно.</a:t>
            </a:r>
          </a:p>
          <a:p>
            <a:r>
              <a:rPr lang="ru-RU" sz="2400" dirty="0"/>
              <a:t>Если не сломалось – не чини.</a:t>
            </a:r>
          </a:p>
          <a:p>
            <a:r>
              <a:rPr lang="ru-RU" sz="2400" dirty="0" smtClean="0"/>
              <a:t>Легче </a:t>
            </a:r>
            <a:r>
              <a:rPr lang="ru-RU" sz="2400" dirty="0"/>
              <a:t>подавить первое желание, чем удовлетворить все последующие.</a:t>
            </a:r>
          </a:p>
          <a:p>
            <a:r>
              <a:rPr lang="ru-RU" sz="2400" dirty="0"/>
              <a:t>Вы никогда не знаете, что достаточно, пока вы не узнаете, что уже более чем достаточно.</a:t>
            </a:r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669876" y="368670"/>
            <a:ext cx="483130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proverbs and sayings</a:t>
            </a:r>
            <a:endParaRPr lang="ru-RU" sz="2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74507" y="368670"/>
            <a:ext cx="354841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Russian equivalents </a:t>
            </a:r>
            <a:endParaRPr lang="ru-RU" sz="2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5186148" y="1250595"/>
            <a:ext cx="928049" cy="6123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4394579" y="1665027"/>
            <a:ext cx="1719618" cy="25077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5486400" y="1071349"/>
            <a:ext cx="627797" cy="9962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4872251" y="2918914"/>
            <a:ext cx="1257868" cy="8478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5186148" y="2674961"/>
            <a:ext cx="928049" cy="8325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5254388" y="4612943"/>
            <a:ext cx="875731" cy="8188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5486400" y="4749421"/>
            <a:ext cx="627797" cy="10918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554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5568488"/>
              </p:ext>
            </p:extLst>
          </p:nvPr>
        </p:nvGraphicFramePr>
        <p:xfrm>
          <a:off x="467942" y="1682247"/>
          <a:ext cx="5278754" cy="4480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6058">
                  <a:extLst>
                    <a:ext uri="{9D8B030D-6E8A-4147-A177-3AD203B41FA5}">
                      <a16:colId xmlns:a16="http://schemas.microsoft.com/office/drawing/2014/main" val="2527217879"/>
                    </a:ext>
                  </a:extLst>
                </a:gridCol>
                <a:gridCol w="406058">
                  <a:extLst>
                    <a:ext uri="{9D8B030D-6E8A-4147-A177-3AD203B41FA5}">
                      <a16:colId xmlns:a16="http://schemas.microsoft.com/office/drawing/2014/main" val="3837604101"/>
                    </a:ext>
                  </a:extLst>
                </a:gridCol>
                <a:gridCol w="406058">
                  <a:extLst>
                    <a:ext uri="{9D8B030D-6E8A-4147-A177-3AD203B41FA5}">
                      <a16:colId xmlns:a16="http://schemas.microsoft.com/office/drawing/2014/main" val="214494016"/>
                    </a:ext>
                  </a:extLst>
                </a:gridCol>
                <a:gridCol w="406058">
                  <a:extLst>
                    <a:ext uri="{9D8B030D-6E8A-4147-A177-3AD203B41FA5}">
                      <a16:colId xmlns:a16="http://schemas.microsoft.com/office/drawing/2014/main" val="3766095629"/>
                    </a:ext>
                  </a:extLst>
                </a:gridCol>
                <a:gridCol w="406058">
                  <a:extLst>
                    <a:ext uri="{9D8B030D-6E8A-4147-A177-3AD203B41FA5}">
                      <a16:colId xmlns:a16="http://schemas.microsoft.com/office/drawing/2014/main" val="594867924"/>
                    </a:ext>
                  </a:extLst>
                </a:gridCol>
                <a:gridCol w="406058">
                  <a:extLst>
                    <a:ext uri="{9D8B030D-6E8A-4147-A177-3AD203B41FA5}">
                      <a16:colId xmlns:a16="http://schemas.microsoft.com/office/drawing/2014/main" val="2298795720"/>
                    </a:ext>
                  </a:extLst>
                </a:gridCol>
                <a:gridCol w="406058">
                  <a:extLst>
                    <a:ext uri="{9D8B030D-6E8A-4147-A177-3AD203B41FA5}">
                      <a16:colId xmlns:a16="http://schemas.microsoft.com/office/drawing/2014/main" val="2471251423"/>
                    </a:ext>
                  </a:extLst>
                </a:gridCol>
                <a:gridCol w="406058">
                  <a:extLst>
                    <a:ext uri="{9D8B030D-6E8A-4147-A177-3AD203B41FA5}">
                      <a16:colId xmlns:a16="http://schemas.microsoft.com/office/drawing/2014/main" val="1871764563"/>
                    </a:ext>
                  </a:extLst>
                </a:gridCol>
                <a:gridCol w="406058">
                  <a:extLst>
                    <a:ext uri="{9D8B030D-6E8A-4147-A177-3AD203B41FA5}">
                      <a16:colId xmlns:a16="http://schemas.microsoft.com/office/drawing/2014/main" val="3685881152"/>
                    </a:ext>
                  </a:extLst>
                </a:gridCol>
                <a:gridCol w="406058">
                  <a:extLst>
                    <a:ext uri="{9D8B030D-6E8A-4147-A177-3AD203B41FA5}">
                      <a16:colId xmlns:a16="http://schemas.microsoft.com/office/drawing/2014/main" val="1122207394"/>
                    </a:ext>
                  </a:extLst>
                </a:gridCol>
                <a:gridCol w="406058">
                  <a:extLst>
                    <a:ext uri="{9D8B030D-6E8A-4147-A177-3AD203B41FA5}">
                      <a16:colId xmlns:a16="http://schemas.microsoft.com/office/drawing/2014/main" val="971248580"/>
                    </a:ext>
                  </a:extLst>
                </a:gridCol>
                <a:gridCol w="406058">
                  <a:extLst>
                    <a:ext uri="{9D8B030D-6E8A-4147-A177-3AD203B41FA5}">
                      <a16:colId xmlns:a16="http://schemas.microsoft.com/office/drawing/2014/main" val="2110440509"/>
                    </a:ext>
                  </a:extLst>
                </a:gridCol>
                <a:gridCol w="406058">
                  <a:extLst>
                    <a:ext uri="{9D8B030D-6E8A-4147-A177-3AD203B41FA5}">
                      <a16:colId xmlns:a16="http://schemas.microsoft.com/office/drawing/2014/main" val="2497291292"/>
                    </a:ext>
                  </a:extLst>
                </a:gridCol>
              </a:tblGrid>
              <a:tr h="511791"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04544955"/>
                  </a:ext>
                </a:extLst>
              </a:tr>
              <a:tr h="511791"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8627518"/>
                  </a:ext>
                </a:extLst>
              </a:tr>
              <a:tr h="511791"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0968689"/>
                  </a:ext>
                </a:extLst>
              </a:tr>
              <a:tr h="511791"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7529350"/>
                  </a:ext>
                </a:extLst>
              </a:tr>
              <a:tr h="511791">
                <a:tc>
                  <a:txBody>
                    <a:bodyPr/>
                    <a:lstStyle/>
                    <a:p>
                      <a:pPr algn="ctr"/>
                      <a:endParaRPr lang="ru-RU" sz="36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485272"/>
                  </a:ext>
                </a:extLst>
              </a:tr>
              <a:tr h="511791"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819821"/>
                  </a:ext>
                </a:extLst>
              </a:tr>
              <a:tr h="511791">
                <a:tc>
                  <a:txBody>
                    <a:bodyPr/>
                    <a:lstStyle/>
                    <a:p>
                      <a:pPr algn="ctr"/>
                      <a:endParaRPr lang="ru-RU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6198584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455242" y="165185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10347" y="226227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453257" y="293395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40988" y="355319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468260" y="421604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850066" y="483813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031238" y="548046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907634" y="165185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066800" y="622943"/>
            <a:ext cx="41344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Solve the puzzle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59606" y="829372"/>
            <a:ext cx="554099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Across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342900" indent="-342900">
              <a:buAutoNum type="arabicPeriod"/>
            </a:pPr>
            <a:r>
              <a:rPr lang="en-US" sz="2200" dirty="0"/>
              <a:t>A man married to a woman</a:t>
            </a:r>
            <a:r>
              <a:rPr lang="ru-RU" sz="2200" dirty="0"/>
              <a:t>.</a:t>
            </a:r>
          </a:p>
          <a:p>
            <a:pPr marL="342900" indent="-342900">
              <a:buAutoNum type="arabicPeriod"/>
            </a:pPr>
            <a:r>
              <a:rPr lang="en-US" sz="2200" dirty="0"/>
              <a:t>Pink bird</a:t>
            </a:r>
            <a:r>
              <a:rPr lang="ru-RU" sz="2200" dirty="0"/>
              <a:t>.</a:t>
            </a:r>
          </a:p>
          <a:p>
            <a:pPr marL="342900" indent="-342900">
              <a:buAutoNum type="arabicPeriod"/>
            </a:pPr>
            <a:r>
              <a:rPr lang="en-US" sz="2200" dirty="0"/>
              <a:t>The day of the week between Saturday and Monday.</a:t>
            </a:r>
            <a:endParaRPr lang="ru-RU" sz="2200" dirty="0"/>
          </a:p>
          <a:p>
            <a:pPr marL="342900" indent="-342900">
              <a:buAutoNum type="arabicPeriod"/>
            </a:pPr>
            <a:r>
              <a:rPr lang="en-US" sz="2200" dirty="0"/>
              <a:t>The place where men get their hair cut (plural)</a:t>
            </a:r>
            <a:r>
              <a:rPr lang="ru-RU" sz="2200" dirty="0"/>
              <a:t>.</a:t>
            </a:r>
          </a:p>
          <a:p>
            <a:pPr marL="342900" indent="-342900">
              <a:buAutoNum type="arabicPeriod"/>
            </a:pPr>
            <a:r>
              <a:rPr lang="en-US" sz="2200" dirty="0"/>
              <a:t>Sounds that cannot be made in public places in the state of Louisiana.</a:t>
            </a:r>
            <a:endParaRPr lang="ru-RU" sz="2200" dirty="0"/>
          </a:p>
          <a:p>
            <a:pPr marL="342900" indent="-342900">
              <a:buAutoNum type="arabicPeriod"/>
            </a:pPr>
            <a:r>
              <a:rPr lang="en-US" sz="2200" dirty="0"/>
              <a:t>In the state of Alaska, it is forbidden to give moose ...</a:t>
            </a:r>
            <a:endParaRPr lang="ru-RU" sz="2200" dirty="0"/>
          </a:p>
          <a:p>
            <a:pPr marL="342900" indent="-342900">
              <a:buAutoNum type="arabicPeriod"/>
            </a:pPr>
            <a:r>
              <a:rPr lang="en-US" sz="2200" dirty="0"/>
              <a:t>Is it not true?</a:t>
            </a:r>
            <a:endParaRPr lang="ru-RU" sz="2200" dirty="0"/>
          </a:p>
          <a:p>
            <a:pPr algn="ctr"/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ru-RU" sz="2200" dirty="0"/>
              <a:t>8.   </a:t>
            </a:r>
            <a:r>
              <a:rPr lang="en-US" sz="2200" dirty="0"/>
              <a:t>A synonym for the word "ridiculous“.</a:t>
            </a:r>
            <a:endParaRPr lang="ru-RU" sz="2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61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2389723"/>
            <a:ext cx="10058400" cy="39319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Answers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848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5670704"/>
              </p:ext>
            </p:extLst>
          </p:nvPr>
        </p:nvGraphicFramePr>
        <p:xfrm>
          <a:off x="1228296" y="545913"/>
          <a:ext cx="7347314" cy="57184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5178">
                  <a:extLst>
                    <a:ext uri="{9D8B030D-6E8A-4147-A177-3AD203B41FA5}">
                      <a16:colId xmlns:a16="http://schemas.microsoft.com/office/drawing/2014/main" val="2527217879"/>
                    </a:ext>
                  </a:extLst>
                </a:gridCol>
                <a:gridCol w="565178">
                  <a:extLst>
                    <a:ext uri="{9D8B030D-6E8A-4147-A177-3AD203B41FA5}">
                      <a16:colId xmlns:a16="http://schemas.microsoft.com/office/drawing/2014/main" val="3837604101"/>
                    </a:ext>
                  </a:extLst>
                </a:gridCol>
                <a:gridCol w="565178">
                  <a:extLst>
                    <a:ext uri="{9D8B030D-6E8A-4147-A177-3AD203B41FA5}">
                      <a16:colId xmlns:a16="http://schemas.microsoft.com/office/drawing/2014/main" val="214494016"/>
                    </a:ext>
                  </a:extLst>
                </a:gridCol>
                <a:gridCol w="565178">
                  <a:extLst>
                    <a:ext uri="{9D8B030D-6E8A-4147-A177-3AD203B41FA5}">
                      <a16:colId xmlns:a16="http://schemas.microsoft.com/office/drawing/2014/main" val="3766095629"/>
                    </a:ext>
                  </a:extLst>
                </a:gridCol>
                <a:gridCol w="565178">
                  <a:extLst>
                    <a:ext uri="{9D8B030D-6E8A-4147-A177-3AD203B41FA5}">
                      <a16:colId xmlns:a16="http://schemas.microsoft.com/office/drawing/2014/main" val="594867924"/>
                    </a:ext>
                  </a:extLst>
                </a:gridCol>
                <a:gridCol w="565178">
                  <a:extLst>
                    <a:ext uri="{9D8B030D-6E8A-4147-A177-3AD203B41FA5}">
                      <a16:colId xmlns:a16="http://schemas.microsoft.com/office/drawing/2014/main" val="2298795720"/>
                    </a:ext>
                  </a:extLst>
                </a:gridCol>
                <a:gridCol w="565178">
                  <a:extLst>
                    <a:ext uri="{9D8B030D-6E8A-4147-A177-3AD203B41FA5}">
                      <a16:colId xmlns:a16="http://schemas.microsoft.com/office/drawing/2014/main" val="2471251423"/>
                    </a:ext>
                  </a:extLst>
                </a:gridCol>
                <a:gridCol w="565178">
                  <a:extLst>
                    <a:ext uri="{9D8B030D-6E8A-4147-A177-3AD203B41FA5}">
                      <a16:colId xmlns:a16="http://schemas.microsoft.com/office/drawing/2014/main" val="1871764563"/>
                    </a:ext>
                  </a:extLst>
                </a:gridCol>
                <a:gridCol w="565178">
                  <a:extLst>
                    <a:ext uri="{9D8B030D-6E8A-4147-A177-3AD203B41FA5}">
                      <a16:colId xmlns:a16="http://schemas.microsoft.com/office/drawing/2014/main" val="3685881152"/>
                    </a:ext>
                  </a:extLst>
                </a:gridCol>
                <a:gridCol w="565178">
                  <a:extLst>
                    <a:ext uri="{9D8B030D-6E8A-4147-A177-3AD203B41FA5}">
                      <a16:colId xmlns:a16="http://schemas.microsoft.com/office/drawing/2014/main" val="1122207394"/>
                    </a:ext>
                  </a:extLst>
                </a:gridCol>
                <a:gridCol w="565178">
                  <a:extLst>
                    <a:ext uri="{9D8B030D-6E8A-4147-A177-3AD203B41FA5}">
                      <a16:colId xmlns:a16="http://schemas.microsoft.com/office/drawing/2014/main" val="971248580"/>
                    </a:ext>
                  </a:extLst>
                </a:gridCol>
                <a:gridCol w="565178">
                  <a:extLst>
                    <a:ext uri="{9D8B030D-6E8A-4147-A177-3AD203B41FA5}">
                      <a16:colId xmlns:a16="http://schemas.microsoft.com/office/drawing/2014/main" val="2110440509"/>
                    </a:ext>
                  </a:extLst>
                </a:gridCol>
                <a:gridCol w="565178">
                  <a:extLst>
                    <a:ext uri="{9D8B030D-6E8A-4147-A177-3AD203B41FA5}">
                      <a16:colId xmlns:a16="http://schemas.microsoft.com/office/drawing/2014/main" val="2497291292"/>
                    </a:ext>
                  </a:extLst>
                </a:gridCol>
              </a:tblGrid>
              <a:tr h="816916"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h</a:t>
                      </a:r>
                      <a:endParaRPr lang="ru-RU" sz="3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u</a:t>
                      </a:r>
                      <a:endParaRPr lang="ru-RU" sz="3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s</a:t>
                      </a:r>
                      <a:endParaRPr lang="ru-RU" sz="3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</a:t>
                      </a:r>
                      <a:endParaRPr lang="ru-RU" sz="3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</a:t>
                      </a:r>
                      <a:endParaRPr lang="ru-RU" sz="3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n</a:t>
                      </a:r>
                      <a:endParaRPr lang="ru-RU" sz="3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d</a:t>
                      </a:r>
                      <a:endParaRPr lang="ru-RU" sz="3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04544955"/>
                  </a:ext>
                </a:extLst>
              </a:tr>
              <a:tr h="816916"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f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l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m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i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n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g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o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s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8627518"/>
                  </a:ext>
                </a:extLst>
              </a:tr>
              <a:tr h="816916">
                <a:tc>
                  <a:txBody>
                    <a:bodyPr/>
                    <a:lstStyle/>
                    <a:p>
                      <a:pPr algn="ctr"/>
                      <a:endParaRPr lang="ru-RU" sz="36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S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u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n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d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y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0968689"/>
                  </a:ext>
                </a:extLst>
              </a:tr>
              <a:tr h="81691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r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e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r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s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h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o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p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s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7529350"/>
                  </a:ext>
                </a:extLst>
              </a:tr>
              <a:tr h="816916">
                <a:tc>
                  <a:txBody>
                    <a:bodyPr/>
                    <a:lstStyle/>
                    <a:p>
                      <a:pPr algn="ctr"/>
                      <a:endParaRPr lang="ru-RU" sz="36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g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u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r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g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l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i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n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g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485272"/>
                  </a:ext>
                </a:extLst>
              </a:tr>
              <a:tr h="816916"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l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c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o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h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o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l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819821"/>
                  </a:ext>
                </a:extLst>
              </a:tr>
              <a:tr h="816916">
                <a:tc>
                  <a:txBody>
                    <a:bodyPr/>
                    <a:lstStyle/>
                    <a:p>
                      <a:pPr algn="ctr"/>
                      <a:endParaRPr lang="ru-RU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f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l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s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e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6198584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85146" y="54591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746913" y="132839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985146" y="221093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148686" y="29342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985146" y="376992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558352" y="460612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436958" y="541816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5130" y="484680"/>
            <a:ext cx="1858517" cy="20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1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2579425"/>
            <a:ext cx="10058400" cy="33600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Solve the crossword about the states of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America.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8733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489" y="355991"/>
            <a:ext cx="11436823" cy="10497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Alabama, you can't drive with your eyes closed and barefoot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6235" y="1637731"/>
            <a:ext cx="5537393" cy="308439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3918" y="2781292"/>
            <a:ext cx="5330726" cy="2998533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4197204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70" y="410797"/>
            <a:ext cx="5777622" cy="607188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Across</a:t>
            </a: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342900" indent="-342900">
              <a:buAutoNum type="arabicPeriod"/>
            </a:pPr>
            <a:r>
              <a:rPr lang="en-US" sz="1900" dirty="0" smtClean="0"/>
              <a:t>The </a:t>
            </a:r>
            <a:r>
              <a:rPr lang="en-US" sz="1900" dirty="0"/>
              <a:t>largest state in the USA</a:t>
            </a:r>
            <a:r>
              <a:rPr lang="en-US" sz="1900" dirty="0" smtClean="0"/>
              <a:t>?</a:t>
            </a:r>
            <a:endParaRPr lang="ru-RU" sz="1900" dirty="0" smtClean="0"/>
          </a:p>
          <a:p>
            <a:pPr marL="0" indent="0">
              <a:buNone/>
            </a:pPr>
            <a:r>
              <a:rPr lang="en-US" sz="1900" dirty="0" smtClean="0"/>
              <a:t>3</a:t>
            </a:r>
            <a:r>
              <a:rPr lang="en-US" sz="1900" dirty="0"/>
              <a:t>. The "Hawkeye </a:t>
            </a:r>
            <a:r>
              <a:rPr lang="en-US" sz="1900" dirty="0" smtClean="0"/>
              <a:t>State«</a:t>
            </a:r>
            <a:r>
              <a:rPr lang="ru-RU" sz="1900" dirty="0" smtClean="0"/>
              <a:t>?</a:t>
            </a:r>
          </a:p>
          <a:p>
            <a:pPr marL="0" indent="0">
              <a:buNone/>
            </a:pPr>
            <a:r>
              <a:rPr lang="en-US" sz="1900" dirty="0" smtClean="0"/>
              <a:t>4</a:t>
            </a:r>
            <a:r>
              <a:rPr lang="en-US" sz="1900" dirty="0"/>
              <a:t>. The state whose symbol is the brown pelican</a:t>
            </a:r>
            <a:r>
              <a:rPr lang="en-US" sz="1900" dirty="0" smtClean="0"/>
              <a:t>?</a:t>
            </a:r>
            <a:endParaRPr lang="ru-RU" sz="1900" dirty="0" smtClean="0"/>
          </a:p>
          <a:p>
            <a:pPr marL="0" indent="0">
              <a:buNone/>
            </a:pPr>
            <a:r>
              <a:rPr lang="ru-RU" sz="1900" dirty="0"/>
              <a:t>6</a:t>
            </a:r>
            <a:r>
              <a:rPr lang="en-US" sz="1900" dirty="0" smtClean="0"/>
              <a:t>. </a:t>
            </a:r>
            <a:r>
              <a:rPr lang="en-US" sz="1900" dirty="0"/>
              <a:t>The state is the "Heart of the South</a:t>
            </a:r>
            <a:r>
              <a:rPr lang="en-US" sz="1900" dirty="0" smtClean="0"/>
              <a:t>"?</a:t>
            </a:r>
            <a:endParaRPr lang="ru-RU" sz="1900" dirty="0" smtClean="0"/>
          </a:p>
          <a:p>
            <a:pPr marL="0" indent="0">
              <a:buNone/>
            </a:pPr>
            <a:r>
              <a:rPr lang="en-US" sz="1900" dirty="0" smtClean="0"/>
              <a:t>7</a:t>
            </a:r>
            <a:r>
              <a:rPr lang="en-US" sz="1900" dirty="0"/>
              <a:t>. The state in which the Grand Canyon is located</a:t>
            </a:r>
            <a:r>
              <a:rPr lang="en-US" sz="1900" dirty="0" smtClean="0"/>
              <a:t>?</a:t>
            </a:r>
            <a:endParaRPr lang="ru-RU" sz="1900" dirty="0" smtClean="0"/>
          </a:p>
          <a:p>
            <a:pPr marL="0" indent="0" algn="ctr">
              <a:buNone/>
            </a:pPr>
            <a:r>
              <a:rPr lang="en-US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</a:t>
            </a:r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0" indent="0">
              <a:buNone/>
            </a:pPr>
            <a:r>
              <a:rPr lang="en-US" sz="1900" dirty="0"/>
              <a:t>2. A state nicknamed "Lincoln Land" and "Prairie State</a:t>
            </a:r>
            <a:r>
              <a:rPr lang="en-US" sz="1900" dirty="0" smtClean="0"/>
              <a:t>"?</a:t>
            </a:r>
            <a:endParaRPr lang="ru-RU" sz="1900" dirty="0" smtClean="0"/>
          </a:p>
          <a:p>
            <a:pPr marL="0" indent="0">
              <a:buNone/>
            </a:pPr>
            <a:r>
              <a:rPr lang="en-US" sz="1900" dirty="0" smtClean="0"/>
              <a:t>5</a:t>
            </a:r>
            <a:r>
              <a:rPr lang="en-US" sz="1900" dirty="0"/>
              <a:t>. A state that has the world's only open diamond deposit</a:t>
            </a:r>
            <a:r>
              <a:rPr lang="en-US" sz="1900" dirty="0" smtClean="0"/>
              <a:t>?</a:t>
            </a:r>
            <a:endParaRPr lang="ru-RU" sz="1900" dirty="0" smtClean="0"/>
          </a:p>
          <a:p>
            <a:pPr marL="0" indent="0">
              <a:buNone/>
            </a:pPr>
            <a:r>
              <a:rPr lang="en-US" sz="1900" dirty="0" smtClean="0"/>
              <a:t>8</a:t>
            </a:r>
            <a:r>
              <a:rPr lang="en-US" sz="1900" dirty="0"/>
              <a:t>. The most populous state in America</a:t>
            </a:r>
            <a:r>
              <a:rPr lang="en-US" sz="1900" dirty="0" smtClean="0"/>
              <a:t>?</a:t>
            </a:r>
            <a:endParaRPr lang="ru-RU" sz="1900" dirty="0" smtClean="0"/>
          </a:p>
          <a:p>
            <a:pPr marL="0" indent="0">
              <a:buNone/>
            </a:pPr>
            <a:r>
              <a:rPr lang="en-US" sz="1900" dirty="0" smtClean="0"/>
              <a:t>9</a:t>
            </a:r>
            <a:r>
              <a:rPr lang="en-US" sz="1900" dirty="0"/>
              <a:t>. A state with its own graveyard of ice cream flavors?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067" y="110331"/>
            <a:ext cx="4963166" cy="606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8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2389723"/>
            <a:ext cx="10058400" cy="39319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Answers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886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61552"/>
            <a:ext cx="11430000" cy="61916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52886" b="3761"/>
          <a:stretch/>
        </p:blipFill>
        <p:spPr>
          <a:xfrm>
            <a:off x="3705788" y="361553"/>
            <a:ext cx="4780423" cy="605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6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3500" y="1298555"/>
            <a:ext cx="2343150" cy="47739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/>
              <a:t>бабочка</a:t>
            </a:r>
            <a:endParaRPr lang="en-US" sz="2400" dirty="0" smtClean="0"/>
          </a:p>
          <a:p>
            <a:pPr marL="0" indent="0">
              <a:buNone/>
            </a:pPr>
            <a:r>
              <a:rPr lang="ru-RU" sz="2400" dirty="0"/>
              <a:t>ц</a:t>
            </a:r>
            <a:r>
              <a:rPr lang="ru-RU" sz="2400" dirty="0" smtClean="0"/>
              <a:t>веток</a:t>
            </a:r>
            <a:endParaRPr lang="en-US" sz="2400" dirty="0" smtClean="0"/>
          </a:p>
          <a:p>
            <a:pPr marL="0" indent="0">
              <a:buNone/>
            </a:pPr>
            <a:r>
              <a:rPr lang="ru-RU" sz="2400" dirty="0"/>
              <a:t>д</a:t>
            </a:r>
            <a:r>
              <a:rPr lang="ru-RU" sz="2400" dirty="0" smtClean="0"/>
              <a:t>инозавр</a:t>
            </a:r>
          </a:p>
          <a:p>
            <a:pPr marL="0" indent="0">
              <a:buNone/>
            </a:pPr>
            <a:r>
              <a:rPr lang="ru-RU" sz="2400" dirty="0"/>
              <a:t>л</a:t>
            </a:r>
            <a:r>
              <a:rPr lang="ru-RU" sz="2400" dirty="0" smtClean="0"/>
              <a:t>ошадь</a:t>
            </a:r>
          </a:p>
          <a:p>
            <a:pPr marL="0" indent="0">
              <a:buNone/>
            </a:pPr>
            <a:r>
              <a:rPr lang="ru-RU" sz="2400" dirty="0"/>
              <a:t>м</a:t>
            </a:r>
            <a:r>
              <a:rPr lang="ru-RU" sz="2400" dirty="0" smtClean="0"/>
              <a:t>инерал</a:t>
            </a:r>
          </a:p>
          <a:p>
            <a:pPr marL="0" indent="0">
              <a:buNone/>
            </a:pPr>
            <a:r>
              <a:rPr lang="ru-RU" sz="2400" dirty="0"/>
              <a:t>н</a:t>
            </a:r>
            <a:r>
              <a:rPr lang="ru-RU" sz="2400" dirty="0" smtClean="0"/>
              <a:t>асекомое</a:t>
            </a:r>
          </a:p>
          <a:p>
            <a:pPr marL="0" indent="0">
              <a:buNone/>
            </a:pPr>
            <a:r>
              <a:rPr lang="ru-RU" sz="2400" dirty="0"/>
              <a:t>п</a:t>
            </a:r>
            <a:r>
              <a:rPr lang="ru-RU" sz="2400" dirty="0" smtClean="0"/>
              <a:t>есня</a:t>
            </a:r>
          </a:p>
          <a:p>
            <a:pPr marL="0" indent="0">
              <a:buNone/>
            </a:pPr>
            <a:r>
              <a:rPr lang="ru-RU" sz="2400" dirty="0"/>
              <a:t>п</a:t>
            </a:r>
            <a:r>
              <a:rPr lang="ru-RU" sz="2400" dirty="0" smtClean="0"/>
              <a:t>тица</a:t>
            </a:r>
          </a:p>
          <a:p>
            <a:pPr marL="0" indent="0">
              <a:buNone/>
            </a:pPr>
            <a:r>
              <a:rPr lang="ru-RU" sz="2400" dirty="0"/>
              <a:t>р</a:t>
            </a:r>
            <a:r>
              <a:rPr lang="ru-RU" sz="2400" dirty="0" smtClean="0"/>
              <a:t>ыба</a:t>
            </a:r>
          </a:p>
          <a:p>
            <a:pPr marL="0" indent="0">
              <a:buNone/>
            </a:pPr>
            <a:r>
              <a:rPr lang="ru-RU" sz="2400" dirty="0" smtClean="0"/>
              <a:t>собака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419100"/>
            <a:ext cx="1139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 the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hidden symbols of US states.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199624"/>
              </p:ext>
            </p:extLst>
          </p:nvPr>
        </p:nvGraphicFramePr>
        <p:xfrm>
          <a:off x="5010147" y="942320"/>
          <a:ext cx="6019800" cy="5486400"/>
        </p:xfrm>
        <a:graphic>
          <a:graphicData uri="http://schemas.openxmlformats.org/drawingml/2006/table">
            <a:tbl>
              <a:tblPr firstRow="1" firstCol="1" bandRow="1"/>
              <a:tblGrid>
                <a:gridCol w="601410">
                  <a:extLst>
                    <a:ext uri="{9D8B030D-6E8A-4147-A177-3AD203B41FA5}">
                      <a16:colId xmlns:a16="http://schemas.microsoft.com/office/drawing/2014/main" val="4197072518"/>
                    </a:ext>
                  </a:extLst>
                </a:gridCol>
                <a:gridCol w="601410">
                  <a:extLst>
                    <a:ext uri="{9D8B030D-6E8A-4147-A177-3AD203B41FA5}">
                      <a16:colId xmlns:a16="http://schemas.microsoft.com/office/drawing/2014/main" val="425685052"/>
                    </a:ext>
                  </a:extLst>
                </a:gridCol>
                <a:gridCol w="601410">
                  <a:extLst>
                    <a:ext uri="{9D8B030D-6E8A-4147-A177-3AD203B41FA5}">
                      <a16:colId xmlns:a16="http://schemas.microsoft.com/office/drawing/2014/main" val="280236458"/>
                    </a:ext>
                  </a:extLst>
                </a:gridCol>
                <a:gridCol w="601410">
                  <a:extLst>
                    <a:ext uri="{9D8B030D-6E8A-4147-A177-3AD203B41FA5}">
                      <a16:colId xmlns:a16="http://schemas.microsoft.com/office/drawing/2014/main" val="389597085"/>
                    </a:ext>
                  </a:extLst>
                </a:gridCol>
                <a:gridCol w="601410">
                  <a:extLst>
                    <a:ext uri="{9D8B030D-6E8A-4147-A177-3AD203B41FA5}">
                      <a16:colId xmlns:a16="http://schemas.microsoft.com/office/drawing/2014/main" val="3854568976"/>
                    </a:ext>
                  </a:extLst>
                </a:gridCol>
                <a:gridCol w="602550">
                  <a:extLst>
                    <a:ext uri="{9D8B030D-6E8A-4147-A177-3AD203B41FA5}">
                      <a16:colId xmlns:a16="http://schemas.microsoft.com/office/drawing/2014/main" val="3209770714"/>
                    </a:ext>
                  </a:extLst>
                </a:gridCol>
                <a:gridCol w="602550">
                  <a:extLst>
                    <a:ext uri="{9D8B030D-6E8A-4147-A177-3AD203B41FA5}">
                      <a16:colId xmlns:a16="http://schemas.microsoft.com/office/drawing/2014/main" val="2158557646"/>
                    </a:ext>
                  </a:extLst>
                </a:gridCol>
                <a:gridCol w="602550">
                  <a:extLst>
                    <a:ext uri="{9D8B030D-6E8A-4147-A177-3AD203B41FA5}">
                      <a16:colId xmlns:a16="http://schemas.microsoft.com/office/drawing/2014/main" val="636528964"/>
                    </a:ext>
                  </a:extLst>
                </a:gridCol>
                <a:gridCol w="602550">
                  <a:extLst>
                    <a:ext uri="{9D8B030D-6E8A-4147-A177-3AD203B41FA5}">
                      <a16:colId xmlns:a16="http://schemas.microsoft.com/office/drawing/2014/main" val="4242043469"/>
                    </a:ext>
                  </a:extLst>
                </a:gridCol>
                <a:gridCol w="602550">
                  <a:extLst>
                    <a:ext uri="{9D8B030D-6E8A-4147-A177-3AD203B41FA5}">
                      <a16:colId xmlns:a16="http://schemas.microsoft.com/office/drawing/2014/main" val="4028850029"/>
                    </a:ext>
                  </a:extLst>
                </a:gridCol>
              </a:tblGrid>
              <a:tr h="525780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ru-RU" sz="3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</a:t>
                      </a:r>
                      <a:endParaRPr lang="ru-RU" sz="3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3273297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j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</a:t>
                      </a:r>
                      <a:endParaRPr lang="ru-RU" sz="3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7687752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</a:t>
                      </a:r>
                      <a:endParaRPr lang="ru-RU" sz="3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</a:t>
                      </a:r>
                      <a:endParaRPr lang="ru-RU" sz="3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1881550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j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</a:t>
                      </a:r>
                      <a:endParaRPr lang="ru-RU" sz="3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4157068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</a:t>
                      </a:r>
                      <a:endParaRPr lang="ru-RU" sz="3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3300119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z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8483931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</a:t>
                      </a:r>
                      <a:endParaRPr lang="ru-RU" sz="3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7184041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10469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z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</a:t>
                      </a:r>
                      <a:endParaRPr lang="ru-RU" sz="3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7153654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ru-RU" sz="3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</a:t>
                      </a:r>
                      <a:endParaRPr lang="ru-RU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</a:t>
                      </a:r>
                      <a:endParaRPr lang="ru-RU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6745661"/>
                  </a:ext>
                </a:extLst>
              </a:tr>
            </a:tbl>
          </a:graphicData>
        </a:graphic>
      </p:graphicFrame>
      <p:sp>
        <p:nvSpPr>
          <p:cNvPr id="8" name="Овал 7"/>
          <p:cNvSpPr/>
          <p:nvPr/>
        </p:nvSpPr>
        <p:spPr>
          <a:xfrm>
            <a:off x="6115050" y="942320"/>
            <a:ext cx="4914897" cy="61784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 rot="13304350">
            <a:off x="4103450" y="3047909"/>
            <a:ext cx="7305384" cy="74807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5619750" y="4218920"/>
            <a:ext cx="3924297" cy="61784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 rot="16200000">
            <a:off x="4518973" y="4205926"/>
            <a:ext cx="2819399" cy="61784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 rot="16200000">
            <a:off x="8678470" y="4136989"/>
            <a:ext cx="4104523" cy="80409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6076950" y="5306703"/>
            <a:ext cx="3790950" cy="61784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 rot="19063062">
            <a:off x="8264787" y="2337811"/>
            <a:ext cx="3123625" cy="61784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756533" y="5883144"/>
            <a:ext cx="2529981" cy="61784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 rot="5400000">
            <a:off x="4185912" y="2891135"/>
            <a:ext cx="2287930" cy="61784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7357314" y="2030103"/>
            <a:ext cx="2038663" cy="61784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535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 13">
            <a:extLst>
              <a:ext uri="{FF2B5EF4-FFF2-40B4-BE49-F238E27FC236}">
                <a16:creationId xmlns:a16="http://schemas.microsoft.com/office/drawing/2014/main" id="{06FF3823-BBAD-4D28-B6DB-E416E2409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Прямоугольник 15">
            <a:extLst>
              <a:ext uri="{FF2B5EF4-FFF2-40B4-BE49-F238E27FC236}">
                <a16:creationId xmlns:a16="http://schemas.microsoft.com/office/drawing/2014/main" id="{0E20F056-0FFD-4EE9-BDCB-8963C7F8BA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8" name="Прямоугольник 17">
            <a:extLst>
              <a:ext uri="{FF2B5EF4-FFF2-40B4-BE49-F238E27FC236}">
                <a16:creationId xmlns:a16="http://schemas.microsoft.com/office/drawing/2014/main" id="{87507ED7-71D7-4B95-8D4F-7B3E186238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grpSp>
        <p:nvGrpSpPr>
          <p:cNvPr id="20" name="Группа 19">
            <a:extLst>
              <a:ext uri="{FF2B5EF4-FFF2-40B4-BE49-F238E27FC236}">
                <a16:creationId xmlns:a16="http://schemas.microsoft.com/office/drawing/2014/main" id="{AA38E6D2-F0D9-4B69-ABEB-EB70412E8C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135880" y="1267730"/>
            <a:ext cx="1920240" cy="731520"/>
            <a:chOff x="4828372" y="1267730"/>
            <a:chExt cx="2227748" cy="731520"/>
          </a:xfrm>
        </p:grpSpPr>
        <p:sp>
          <p:nvSpPr>
            <p:cNvPr id="21" name="Прямоугольник 20">
              <a:extLst>
                <a:ext uri="{FF2B5EF4-FFF2-40B4-BE49-F238E27FC236}">
                  <a16:creationId xmlns:a16="http://schemas.microsoft.com/office/drawing/2014/main" id="{025EA075-7728-48F3-B18E-92389160DD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35880" y="1267730"/>
              <a:ext cx="1920240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grpSp>
          <p:nvGrpSpPr>
            <p:cNvPr id="22" name="Группа 21">
              <a:extLst>
                <a:ext uri="{FF2B5EF4-FFF2-40B4-BE49-F238E27FC236}">
                  <a16:creationId xmlns:a16="http://schemas.microsoft.com/office/drawing/2014/main" id="{1115E6AD-1E2A-40FE-B424-56271D8A89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28372" y="1267730"/>
              <a:ext cx="1567331" cy="645295"/>
              <a:chOff x="5318306" y="1386268"/>
              <a:chExt cx="1567331" cy="645295"/>
            </a:xfrm>
          </p:grpSpPr>
          <p:cxnSp>
            <p:nvCxnSpPr>
              <p:cNvPr id="23" name="Прямая соединительная линия 22">
                <a:extLst>
                  <a:ext uri="{FF2B5EF4-FFF2-40B4-BE49-F238E27FC236}">
                    <a16:creationId xmlns:a16="http://schemas.microsoft.com/office/drawing/2014/main" id="{D2CFBBA0-D70F-4068-8385-B020EA21AAB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5318306" y="1386268"/>
                <a:ext cx="0" cy="640080"/>
              </a:xfrm>
              <a:prstGeom prst="lin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rgbClr val="FFFFFF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>
                <a:extLst>
                  <a:ext uri="{FF2B5EF4-FFF2-40B4-BE49-F238E27FC236}">
                    <a16:creationId xmlns:a16="http://schemas.microsoft.com/office/drawing/2014/main" id="{D963F62F-FFD6-43CD-BE0D-00770BB97C0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6885637" y="1386268"/>
                <a:ext cx="0" cy="640080"/>
              </a:xfrm>
              <a:prstGeom prst="lin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rgbClr val="FFFFFF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 24">
                <a:extLst>
                  <a:ext uri="{FF2B5EF4-FFF2-40B4-BE49-F238E27FC236}">
                    <a16:creationId xmlns:a16="http://schemas.microsoft.com/office/drawing/2014/main" id="{875688F4-0BFA-49D0-92B0-84CBE5508B0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5318306" y="2031563"/>
                <a:ext cx="1567331" cy="0"/>
              </a:xfrm>
              <a:prstGeom prst="lin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rgbClr val="FFFFFF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Рисунок 8">
            <a:extLst>
              <a:ext uri="{FF2B5EF4-FFF2-40B4-BE49-F238E27FC236}">
                <a16:creationId xmlns:a16="http://schemas.microsoft.com/office/drawing/2014/main" id="{E3AED392-F4FF-45D7-9A91-FD20E7E29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7" name="Прямоугольник 26">
            <a:extLst>
              <a:ext uri="{FF2B5EF4-FFF2-40B4-BE49-F238E27FC236}">
                <a16:creationId xmlns:a16="http://schemas.microsoft.com/office/drawing/2014/main" id="{7BB58C53-AF1A-4577-9FD9-2A6A3DDEA5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9" name="Прямоугольник 28">
            <a:extLst>
              <a:ext uri="{FF2B5EF4-FFF2-40B4-BE49-F238E27FC236}">
                <a16:creationId xmlns:a16="http://schemas.microsoft.com/office/drawing/2014/main" id="{E5F7F7DE-2DAA-4260-B379-423DEC36F3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2BAEBB-B897-4E2E-8BE7-753F1060B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708" y="2091263"/>
            <a:ext cx="9068586" cy="18833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9DEA66-4826-47AE-AD32-B06226F8E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2100" y="3974586"/>
            <a:ext cx="9070848" cy="1164677"/>
          </a:xfrm>
        </p:spPr>
        <p:txBody>
          <a:bodyPr vert="horz" lIns="91440" tIns="45720" rIns="91440" bIns="45720" rtlCol="0">
            <a:normAutofit/>
          </a:bodyPr>
          <a:lstStyle/>
          <a:p>
            <a:pPr rtl="0">
              <a:spcBef>
                <a:spcPts val="0"/>
              </a:spcBef>
            </a:pPr>
            <a:endParaRPr lang="ru-RU" spc="80" dirty="0"/>
          </a:p>
        </p:txBody>
      </p:sp>
      <p:sp>
        <p:nvSpPr>
          <p:cNvPr id="31" name="Прямоугольник 30">
            <a:extLst>
              <a:ext uri="{FF2B5EF4-FFF2-40B4-BE49-F238E27FC236}">
                <a16:creationId xmlns:a16="http://schemas.microsoft.com/office/drawing/2014/main" id="{3C0C984F-4779-40F8-A8DC-59DD7615BE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57D5430C-DB52-4EA6-8319-C7AC4C1710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8166ECFA-EC1E-4CD9-A9CC-1EBFE29AB8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C746FE2E-3188-4CA0-96F7-21A68D1B19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870" y="1224130"/>
            <a:ext cx="9627920" cy="440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0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81000"/>
            <a:ext cx="11478904" cy="61016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81000"/>
            <a:ext cx="10058400" cy="947394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Literature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hidden">
          <a:xfrm>
            <a:off x="381000" y="1328394"/>
            <a:ext cx="11372850" cy="3931920"/>
          </a:xfrm>
        </p:spPr>
        <p:txBody>
          <a:bodyPr/>
          <a:lstStyle/>
          <a:p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linkClick r:id="rId3"/>
              </a:rPr>
              <a:t>https://vk.com/away.php?to=https%3A%2F%2Fvc.ru%2Fu%2F1185930-moovert-way-to-usa%2F522591-nesuraznye-i-smeshnye-zakony-ssha&amp;cc_key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=</a:t>
            </a:r>
          </a:p>
          <a:p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linkClick r:id="rId4"/>
              </a:rPr>
              <a:t>https://vk.com/away.php?to=https%3A%2F%2Fenglex.ru%2Ffunny-laws-of-the-usa%2F&amp;cc_key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=</a:t>
            </a:r>
          </a:p>
          <a:p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linkClick r:id="rId5"/>
              </a:rPr>
              <a:t>https://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linkClick r:id="rId5"/>
              </a:rPr>
              <a:t>fishki-net.turbopages.org/fishki.net/s/photo/3385926-50-smeshnyh-i-strannyh-zakonov-ssha.html</a:t>
            </a:r>
            <a:endParaRPr lang="en-US" sz="2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endParaRPr lang="en-US" sz="2400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91746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400050"/>
            <a:ext cx="10058400" cy="1009650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Pictures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241946"/>
            <a:ext cx="11449050" cy="5090615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1350" u="sng" dirty="0" smtClean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ru-RU" sz="1350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://yandex.ru/images/search?cbir_id=8277247%2F_OnyM_v_oUOH4uushmuY9Q5953&amp;pos=0&amp;rpt=imageview&amp;img_url=http%3A%2F%2Fpoznavaemoe.ru%2Fupload%2Fiblock%2F410%2Fzapret-na-srezanie-birok-s-matrasov-i-drugie-duratskie-amerikanskie-zakony.jpg&amp;from=tabbar&amp;cbir_page=similar&amp;url=https%3A%2F%2Favatars.mds.yandex.net%2Fget-images-cbir%2F8277247%2F_OnyM_v_oUOH4uushmuY9Q5953%2Forig</a:t>
            </a:r>
            <a:endParaRPr lang="ru-RU" sz="135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1350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yandex.ru/images/search?cbir_id=1016365%2F3lge1-e9gZ11yGHIrETKLg5898&amp;pos=0&amp;rpt=imageview&amp;img_url=http%3A%2F%2Fsomanyhorses.ru%2Fwp-content%2Fimages%2Fnews%2Favto-novosti%2F2020%2F9%2Fv-rossii-slepoy-na-oba-glaza-muzhchina-poluchil-voditelskie-prava%2F5f608b1003895_sle-4.jpg&amp;from=tabbar&amp;cbir_page=similar&amp;url=https%3A%2F%2Favatars.mds.yandex.net%2Fget-images-cbir%2F1016365%2F3lge1-e9gZ11yGHIrETKLg5898%2Forig</a:t>
            </a:r>
            <a:endParaRPr lang="ru-RU" sz="135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1350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yandex.ru/images/search?cbir_id=9581251%2FcI7tNmmM2BWtZ_Fo4RQVkA5996&amp;pos=0&amp;rpt=imageview&amp;img_url=http%3A%2F%2Fkadara.ru%2Fwp-content%2Fuploads%2F2023%2F01%2F1-11.webp&amp;from=tabbar&amp;cbir_page=similar&amp;url=https%3A%2F%2Favatars.mds.yandex.net%2Fget-images-cbir%2F9581251%2FcI7tNmmM2BWtZ_Fo4RQVkA5996%2Forig</a:t>
            </a:r>
            <a:endParaRPr lang="ru-RU" sz="135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ru-RU" sz="1350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</a:t>
            </a:r>
            <a:r>
              <a:rPr lang="ru-RU" sz="1350" u="sng" dirty="0" smtClean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yandex.ru/images/search?cbir_id=1687564%2FCODEGWdYQZ6WiYdUIM01jA6027&amp;pos=0&amp;rpt=imageview&amp;img_url=http%3A%2F%2Ffikiwiki.com%2Fuploads%2Fposts%2F2022-02%2F1644918478_35-fikiwiki-com-p-kartinki-mi-protiv-alkogolya-38.jpg&amp;from=tabbar&amp;cbir_page=similar&amp;url=https%3A%2F%2Favatars.mds.yandex.net%2Fget-images-cbir%2F1687564%2FCODEGWdYQZ6WiYdUIM01jA6027%2Forig</a:t>
            </a:r>
            <a:endParaRPr lang="ru-RU" sz="135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ru-RU" sz="1350" u="sng" dirty="0" smtClean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</a:t>
            </a:r>
            <a:r>
              <a:rPr lang="ru-RU" sz="1350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://yandex.ru/images/search?cbir_id=9181281%2FH8ilvWkVrc2t7uZIyksX5Q6077&amp;pos=0&amp;rpt=imageview&amp;img_url=http%3A%2F%2Fpofoto.club%2Fuploads%2Fposts%2F2022-08%2F1660837749_37-pofoto-club-p-severnii-rozovii-flamingo-43.jpg&amp;from=tabbar&amp;cbir_page=similar&amp;url=https%3A%2F%2Favatars.mds.yandex.net%2Fget-images-cbir%2F9181281%2FH8ilvWkVrc2t7uZIyksX5Q6077%2Forig</a:t>
            </a:r>
            <a:endParaRPr lang="en-US" sz="135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1116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400050"/>
            <a:ext cx="10058400" cy="1009650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Pictures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241946"/>
            <a:ext cx="11449050" cy="5213445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13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yandex.ru/images/search?cbir_id=8821558%2Fu9hUv7R30NqqWxDlzght1w6099&amp;pos=0&amp;rpt=imageview&amp;img_url=http%3A%2F%2Feventus-stroy.ru%2Fwp-content%2Fgallery%2Fd181d0b0d0bbd0bed0bd-d0bad180d0b0d181d0bed182d18b-d0bcd0bed0b6d0b0d0b9d181d0bad0bed0b5-d188d0bed181d181d0b5-71%2F005.jpg&amp;from=tabbar&amp;cbir_page=similar&amp;url=https%3A%2F%2Favatars.mds.yandex.net%2Fget-images-cbir%2F8821558%2Fu9hUv7R30NqqWxDlzght1w6099%2Forig</a:t>
            </a:r>
            <a:endParaRPr lang="ru-RU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13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yandex.ru/images/search?cbir_id=9655963%2FqyqGUKut7vTRaNrMzjuIIA6126&amp;pos=6&amp;rpt=imageview&amp;img_url=http%3A%2F%2Fmylnaya-opera.ru%2F5724-cart_default%2Fforma-3d-kamasutra-iv.jpg&amp;from=tabbar&amp;cbir_page=similar&amp;url=https%3A%2F%2Favatars.mds.yandex.net%2Fget-images-cbir%2F9655963%2FqyqGUKut7vTRaNrMzjuIIA6126%2Forig</a:t>
            </a:r>
            <a:endParaRPr lang="ru-RU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13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yandex.ru/images/search?cbir_id=9282074%2Fug22HVhe-wbCZLstLS0tdg6172&amp;pos=0&amp;rpt=imageview&amp;img_url=http%3A%2F%2Fbiscaynedentalcenter.com%2Fwp-content%2Fuploads%2F2021%2F11%2Fdepositphotos_9289501_l-1-1536x1024.jpg&amp;from=tabbar&amp;cbir_page=similar&amp;url=https%3A%2F%2Favatars.mds.yandex.net%2Fget-images-cbir%2F9282074%2Fug22HVhe-wbCZLstLS0tdg6172%2Forig</a:t>
            </a:r>
            <a:endParaRPr lang="ru-RU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ru-RU" sz="13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</a:t>
            </a:r>
            <a:r>
              <a:rPr lang="ru-RU" sz="1300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yandex.ru/images/search?url=https%3A%2F%2Favatars.mds.yandex.net%2Fget-images-cbir%2F8270106%2FWpRxqwrLrctvUPnBrPQEuA6245%2Forig&amp;cbir_id=8270106%2FWpRxqwrLrctvUPnBrPQEuA6245&amp;rpt=imageview&amp;cbir_page=similar&amp;from=tabbar&amp;pos=0&amp;img_url=http%3A%2F%2Fcdn.gigi.click%2Fdata%2Fupload%2FUID728242_1614857737_80.jpg</a:t>
            </a:r>
            <a:endParaRPr lang="ru-RU" sz="13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ru-RU" sz="1300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</a:t>
            </a:r>
            <a:r>
              <a:rPr lang="ru-RU" sz="13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://</a:t>
            </a:r>
            <a:r>
              <a:rPr lang="ru-RU" sz="1300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yandex.ru/images/search?url=https%3A%2F%2Favatars.mds.yandex.net%2Fget-images-cbir%2F1879261%2F09TQ_eOIeyOaQZ88cW3NfQ6315%2Forig&amp;cbir_id=1879261%2F09TQ_eOIeyOaQZ88cW3NfQ6315&amp;rpt=imageview&amp;cbir_page=similar&amp;from=tabbar&amp;pos=0&amp;img_url=http%3A%2F%2Frichardtulloch.files.wordpress.com%2F2011%2F09%2Fno-kissing-sign.jpg</a:t>
            </a:r>
            <a:endParaRPr lang="ru-RU" sz="1300" u="sng" dirty="0" smtClean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ru-RU" sz="13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yandex.ru/images/search?url=https%3A%2F%2Favatars.mds.yandex.net%2Fget-images-cbir%2F9626370%2Fyu_OTTKJbbj3QTjlXn4sjA6344%2Forig&amp;cbir_id=9626370%2Fyu_OTTKJbbj3QTjlXn4sjA6344&amp;rpt=imageview&amp;cbir_page=similar&amp;from=tabbar&amp;pos=0&amp;img_url=http%3A%2F%2Ftelegram.im%2Fimg%2Fbitime_kiev</a:t>
            </a:r>
            <a:endParaRPr lang="ru-RU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endParaRPr lang="ru-RU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805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400050"/>
            <a:ext cx="10058400" cy="1009650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Pictures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241946"/>
            <a:ext cx="11449050" cy="5090615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1350" u="sng" dirty="0" smtClean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yandex.ru/images/search?url=https%3A%2F%2Favatars.mds.yandex.net%2Fget-images-cbir%2F1974051%2F0iyX3RNQnfTYV2nfkZJgYw6370%2Forig&amp;cbir_id=1974051%2F0iyX3RNQnfTYV2nfkZJgYw6370&amp;rpt=imageview&amp;cbir_page=similar&amp;from=tabbar&amp;pos=0&amp;img_url=http%3A%2F%2Fcspsid-pechatniki.ru%2F800%2F600%2Fhttps%2Fedinstvennaya.ua%2Fstorage%2Fshares%2Fuploads%2Ffiles%2Fshutterstock_583394326.jpg</a:t>
            </a:r>
            <a:endParaRPr lang="ru-RU" sz="135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1350" u="sng" dirty="0" smtClean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yandex.ru/images/search?rpt=imageview&amp;url=https%3A%2F%2Favatars.mds.yandex.net%2Fget-images-cbir%2F9069614%2Fgju0mDRJmRIo_1RYKNyJmw6474%2Forig&amp;cbir_id=9069614%2Fgju0mDRJmRIo_1RYKNyJmw6474&amp;source-serpid=gUE_sO3s0FGamf8vEOQixA&amp;cbir_page=similar&amp;from=tabbar&amp;pos=33&amp;img_url=http%3A%2F%2Fi1.imgiz.com%2Frshots%2F7546%2Fsaskin-tavus-kusu-halkin-arasin-da_7546392-00_1280x720.jpg</a:t>
            </a:r>
            <a:endParaRPr lang="ru-RU" sz="135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1350" u="sng" dirty="0" smtClean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yandex.ru/images/search?rpt=imageview&amp;url=https%3A%2F%2Favatars.mds.yandex.net%2Fget-images-cbir%2F9099069%2FmuyMSkwSILaCcWx0bKDq9g6523%2Forig&amp;cbir_id=9099069%2FmuyMSkwSILaCcWx0bKDq9g6523&amp;source-serpid=gUE_sO3s0FGamf8vEOQixA&amp;cbir_page=similar&amp;from=tabbar&amp;pos=0&amp;img_url=http%3A%2F%2Fimages.fanart.tv%2Ffanart%2Fsleeping-beauty-55199ef352baa.jpg</a:t>
            </a:r>
            <a:endParaRPr lang="ru-RU" sz="135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1350" u="sng" dirty="0" smtClean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yandex.ru/images/search?rpt=imageview&amp;url=https%3A%2F%2Favatars.mds.yandex.net%2Fget-images-cbir%2F9112074%2FH4SetRmRpgvPwMM2fRK2OA6552%2Forig&amp;cbir_id=9112074%2FH4SetRmRpgvPwMM2fRK2OA6552&amp;source-serpid=gUE_sO3s0FGamf8vEOQixA&amp;cbir_page=similar&amp;from=tabbar&amp;pos=0&amp;img_url=http%3A%2F%2Fkc.lipetskddo.ru%2Fsites%2Fdefault%2Ffiles%2Fljki.jpg</a:t>
            </a:r>
            <a:endParaRPr lang="ru-RU" sz="135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1350" u="sng" dirty="0" smtClean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yandex.ru/images/search?rpt=imageview&amp;url=https%3A%2F%2Favatars.mds.yandex.net%2Fget-images-cbir%2F964020%2Fth8F71w9DSSsvACRmnSwJw6581%2Forig&amp;cbir_id=964020%2Fth8F71w9DSSsvACRmnSwJw6581&amp;source-serpid=gUE_sO3s0FGamf8vEOQixA&amp;cbir_page=similar&amp;from=tabbar&amp;pos=0&amp;img_url=http%3A%2F%2Fpaintingvalley.com%2Fimages%2Funited-states-painting-23.jpg</a:t>
            </a:r>
            <a:endParaRPr lang="ru-RU" sz="135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343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400050"/>
            <a:ext cx="10058400" cy="1009650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Pictures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241946"/>
            <a:ext cx="11449050" cy="509061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400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yandex.ru/images/search?rpt=imageview&amp;url=https%3A%2F%2Favatars.mds.yandex.net%2Fget-images-cbir%2F8289055%2F6bRcc4eiJ_i8nGOzurFaiQ6608%2Forig&amp;cbir_id=8289055%2F6bRcc4eiJ_i8nGOzurFaiQ6608&amp;source-serpid=gUE_sO3s0FGamf8vEOQixA&amp;cbir_page=similar&amp;from=tabbar&amp;pos=0&amp;img_url=http%3A%2F%2Fkak2z.ru%2Fmy_img%2Fimg%2F2022%2F11%2F12%2Fd77c9.gif</a:t>
            </a: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00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411" y="369639"/>
            <a:ext cx="11434549" cy="1371600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state of Alaska, it is illegal to give alcohol to a moose because one day the moose drank some beer from a local brewery and made a mess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7962" y="1966960"/>
            <a:ext cx="5767445" cy="417453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95993816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725" y="355991"/>
            <a:ext cx="11434549" cy="102243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state of Arkansas, you can't bring flamingos to barbershops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506" r="506"/>
          <a:stretch/>
        </p:blipFill>
        <p:spPr>
          <a:xfrm>
            <a:off x="710231" y="2415655"/>
            <a:ext cx="3477093" cy="230647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769" y="2415655"/>
            <a:ext cx="3398150" cy="230647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2" name="TextBox 11"/>
          <p:cNvSpPr txBox="1"/>
          <p:nvPr/>
        </p:nvSpPr>
        <p:spPr>
          <a:xfrm>
            <a:off x="4205257" y="3016157"/>
            <a:ext cx="5049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37886" y="3061059"/>
            <a:ext cx="641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bg1"/>
                </a:solidFill>
              </a:rPr>
              <a:t>=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6962" y="2415655"/>
            <a:ext cx="2309359" cy="230647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6740150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411" y="369638"/>
            <a:ext cx="11434550" cy="1008786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Vermont, a woman can wear false teeth only with the written permission of her husband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0912" y="1584824"/>
            <a:ext cx="6775100" cy="451673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79848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411" y="369638"/>
            <a:ext cx="11434550" cy="98149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Illinois, you can't hum a song to yourself if you're outside on a Sunday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9071" y="1543484"/>
            <a:ext cx="6605230" cy="447432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14938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411" y="369639"/>
            <a:ext cx="11434550" cy="68124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	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Iowa, it is illegal to kiss for more than five minutes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9799" y="2267209"/>
            <a:ext cx="4218805" cy="297180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TextBox 4"/>
          <p:cNvSpPr txBox="1"/>
          <p:nvPr/>
        </p:nvSpPr>
        <p:spPr>
          <a:xfrm>
            <a:off x="5936017" y="3082370"/>
            <a:ext cx="11054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&gt;  </a:t>
            </a:r>
            <a:endParaRPr lang="ru-RU" sz="6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199" y="2267209"/>
            <a:ext cx="2971801" cy="2971801"/>
          </a:xfrm>
          <a:prstGeom prst="ellipse">
            <a:avLst/>
          </a:prstGeom>
          <a:ln w="63500" cap="rnd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452963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411" y="369638"/>
            <a:ext cx="11434550" cy="1116262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West Virginia, living together outside of marriage can result in up to 1 year in prison, as for debauchery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0570" y="1735138"/>
            <a:ext cx="6502232" cy="433915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964749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411" y="369638"/>
            <a:ext cx="11434550" cy="684462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California, peacocks are the first to cross the street.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6364" y="1722438"/>
            <a:ext cx="6990643" cy="393223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42060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C0DB4D-BE53-4100-8A0D-CEFB2E482820}">
  <ds:schemaRefs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CC21C94-EC06-4610-B8F0-A456DD28CD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5D6F7AD-09FB-47AB-B353-D1D83850E3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Оформление «Сад Савон»</Template>
  <TotalTime>0</TotalTime>
  <Words>973</Words>
  <Application>Microsoft Office PowerPoint</Application>
  <PresentationFormat>Широкоэкранный</PresentationFormat>
  <Paragraphs>289</Paragraphs>
  <Slides>29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Calibri</vt:lpstr>
      <vt:lpstr>Century Gothic</vt:lpstr>
      <vt:lpstr>Times New Roman</vt:lpstr>
      <vt:lpstr>Wingdings</vt:lpstr>
      <vt:lpstr>Савон</vt:lpstr>
      <vt:lpstr>unusual laws of America</vt:lpstr>
      <vt:lpstr>In Alabama, you can't drive with your eyes closed and barefoot.</vt:lpstr>
      <vt:lpstr>In the state of Alaska, it is illegal to give alcohol to a moose because one day the moose drank some beer from a local brewery and made a mess.</vt:lpstr>
      <vt:lpstr>In the state of Arkansas, you can't bring flamingos to barbershops.</vt:lpstr>
      <vt:lpstr>In Vermont, a woman can wear false teeth only with the written permission of her husband.</vt:lpstr>
      <vt:lpstr>In Illinois, you can't hum a song to yourself if you're outside on a Sunday.</vt:lpstr>
      <vt:lpstr> In Iowa, it is illegal to kiss for more than five minutes.</vt:lpstr>
      <vt:lpstr>In West Virginia, living together outside of marriage can result in up to 1 year in prison, as for debauchery.</vt:lpstr>
      <vt:lpstr>In California, peacocks are the first to cross the street.</vt:lpstr>
      <vt:lpstr> In Colorado, it is illegal to kiss a sleeping woman.</vt:lpstr>
      <vt:lpstr> In Louisiana, it is illegal to make gurgling sounds in public places.</vt:lpstr>
      <vt:lpstr>Quiz </vt:lpstr>
      <vt:lpstr>Answers</vt:lpstr>
      <vt:lpstr>Task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Literature</vt:lpstr>
      <vt:lpstr>Pictures</vt:lpstr>
      <vt:lpstr>Pictures</vt:lpstr>
      <vt:lpstr>Pictures</vt:lpstr>
      <vt:lpstr>Pictures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2023-02-24T14:27:10Z</dcterms:created>
  <dcterms:modified xsi:type="dcterms:W3CDTF">2023-03-23T19:21:20Z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